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0" r:id="rId17"/>
    <p:sldId id="269" r:id="rId18"/>
    <p:sldId id="273" r:id="rId19"/>
    <p:sldId id="279" r:id="rId20"/>
    <p:sldId id="285" r:id="rId21"/>
    <p:sldId id="278" r:id="rId22"/>
    <p:sldId id="274" r:id="rId23"/>
    <p:sldId id="275" r:id="rId24"/>
    <p:sldId id="276" r:id="rId25"/>
    <p:sldId id="277" r:id="rId26"/>
    <p:sldId id="280" r:id="rId27"/>
    <p:sldId id="281" r:id="rId28"/>
    <p:sldId id="282" r:id="rId29"/>
    <p:sldId id="283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-1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21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0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6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1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1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7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3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2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FC2DF-F37E-9F4E-B349-C6BCF201A05C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5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" TargetMode="External"/><Relationship Id="rId4" Type="http://schemas.openxmlformats.org/officeDocument/2006/relationships/hyperlink" Target="http://www.securitytube.net/" TargetMode="External"/><Relationship Id="rId5" Type="http://schemas.openxmlformats.org/officeDocument/2006/relationships/hyperlink" Target="http://opensecuritytraining.info/Training.html" TargetMode="External"/><Relationship Id="rId6" Type="http://schemas.openxmlformats.org/officeDocument/2006/relationships/hyperlink" Target="https://www.youtube.com/user/DEFCONConference/videos" TargetMode="External"/><Relationship Id="rId7" Type="http://schemas.openxmlformats.org/officeDocument/2006/relationships/hyperlink" Target="https://recon.cx/2014/archive.html" TargetMode="External"/><Relationship Id="rId8" Type="http://schemas.openxmlformats.org/officeDocument/2006/relationships/hyperlink" Target="https://www.alchemistowl.org/pocorgtfo/" TargetMode="External"/><Relationship Id="rId9" Type="http://schemas.openxmlformats.org/officeDocument/2006/relationships/hyperlink" Target="http://magazine.hitb.org/hitb-magazin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ddit.com/netse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ugcrowd.com/list-of-bug-bounty-progra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38363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Monaco"/>
                <a:cs typeface="Monaco"/>
              </a:rPr>
              <a:t> 	</a:t>
            </a:r>
            <a:r>
              <a:rPr lang="en-US" sz="1400" dirty="0" smtClean="0">
                <a:latin typeface="Monaco"/>
                <a:cs typeface="Monaco"/>
              </a:rPr>
              <a:t> </a:t>
            </a:r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_____   </a:t>
            </a:r>
            <a:r>
              <a:rPr lang="en-US" sz="1400" dirty="0">
                <a:latin typeface="Monaco"/>
                <a:cs typeface="Monaco"/>
              </a:rPr>
              <a:t>____________     __ __ _________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   </a:t>
            </a:r>
            <a:r>
              <a:rPr lang="en-US" sz="1400" dirty="0" smtClean="0">
                <a:latin typeface="Monaco"/>
                <a:cs typeface="Monaco"/>
              </a:rPr>
              <a:t>    /  </a:t>
            </a:r>
            <a:r>
              <a:rPr lang="en-US" sz="1400" dirty="0">
                <a:latin typeface="Monaco"/>
                <a:cs typeface="Monaco"/>
              </a:rPr>
              <a:t>_/ | / / ____/ __ \   / // /&lt;  / ____/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  </a:t>
            </a:r>
            <a:r>
              <a:rPr lang="en-US" sz="1400" dirty="0" smtClean="0">
                <a:latin typeface="Monaco"/>
                <a:cs typeface="Monaco"/>
              </a:rPr>
              <a:t>   </a:t>
            </a:r>
            <a:r>
              <a:rPr lang="en-US" sz="1400" dirty="0">
                <a:latin typeface="Monaco"/>
                <a:cs typeface="Monaco"/>
              </a:rPr>
              <a:t>/ //  |/ / /_  / / / /  / // /_/ /___ \  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 smtClean="0">
                <a:latin typeface="Monaco"/>
                <a:cs typeface="Monaco"/>
              </a:rPr>
              <a:t>   </a:t>
            </a:r>
            <a:r>
              <a:rPr lang="en-US" sz="1400" dirty="0">
                <a:latin typeface="Monaco"/>
                <a:cs typeface="Monaco"/>
              </a:rPr>
              <a:t>_/ // /|  / __/ / /_/ /  /__  __/ /___/ /  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/___/_/ |_/_/    \____/     /_/ /_/_____/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Web Application Security</a:t>
            </a:r>
          </a:p>
          <a:p>
            <a:r>
              <a:rPr lang="en-US" dirty="0" smtClean="0"/>
              <a:t>Week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4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Responsible Disclosure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Absolutely no full disclosure in this class</a:t>
            </a:r>
          </a:p>
          <a:p>
            <a:r>
              <a:rPr lang="en-US" dirty="0" smtClean="0"/>
              <a:t>Legal quicksand</a:t>
            </a:r>
          </a:p>
          <a:p>
            <a:r>
              <a:rPr lang="en-US" dirty="0" smtClean="0"/>
              <a:t>Be careful how you find and prove vulnerabilities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00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tay </a:t>
            </a:r>
            <a:r>
              <a:rPr lang="en-US" dirty="0"/>
              <a:t>away from automated tools</a:t>
            </a:r>
          </a:p>
          <a:p>
            <a:r>
              <a:rPr lang="en-US" dirty="0"/>
              <a:t>K</a:t>
            </a:r>
            <a:r>
              <a:rPr lang="en-US" dirty="0" smtClean="0"/>
              <a:t>eep </a:t>
            </a:r>
            <a:r>
              <a:rPr lang="en-US" dirty="0"/>
              <a:t>your eyes open</a:t>
            </a:r>
          </a:p>
          <a:p>
            <a:r>
              <a:rPr lang="en-US" dirty="0"/>
              <a:t>S</a:t>
            </a:r>
            <a:r>
              <a:rPr lang="en-US" dirty="0" smtClean="0"/>
              <a:t>end </a:t>
            </a:r>
            <a:r>
              <a:rPr lang="en-US" dirty="0"/>
              <a:t>bad input</a:t>
            </a:r>
          </a:p>
          <a:p>
            <a:r>
              <a:rPr lang="en-US" dirty="0"/>
              <a:t>C</a:t>
            </a:r>
            <a:r>
              <a:rPr lang="en-US" dirty="0" smtClean="0"/>
              <a:t>ome </a:t>
            </a:r>
            <a:r>
              <a:rPr lang="en-US" dirty="0"/>
              <a:t>up with favorite testing payloads</a:t>
            </a:r>
          </a:p>
          <a:p>
            <a:r>
              <a:rPr lang="en-US" dirty="0"/>
              <a:t>G</a:t>
            </a:r>
            <a:r>
              <a:rPr lang="en-US" dirty="0" smtClean="0"/>
              <a:t>et </a:t>
            </a:r>
            <a:r>
              <a:rPr lang="en-US" dirty="0"/>
              <a:t>an "eye" for it</a:t>
            </a:r>
          </a:p>
        </p:txBody>
      </p:sp>
    </p:spTree>
    <p:extLst>
      <p:ext uri="{BB962C8B-B14F-4D97-AF65-F5344CB8AC3E}">
        <p14:creationId xmlns:p14="http://schemas.microsoft.com/office/powerpoint/2010/main" val="19110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56"/>
            <a:ext cx="8229600" cy="1143000"/>
          </a:xfrm>
        </p:spPr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8" y="1216833"/>
            <a:ext cx="2638346" cy="3302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45" y="1216832"/>
            <a:ext cx="2625751" cy="3302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429" y="1216833"/>
            <a:ext cx="2497198" cy="3302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944" y="3838128"/>
            <a:ext cx="2290271" cy="3019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821" y="3838128"/>
            <a:ext cx="2041215" cy="30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5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</a:t>
            </a:r>
            <a:r>
              <a:rPr lang="en-US" dirty="0"/>
              <a:t>of a </a:t>
            </a:r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2641" y="1772014"/>
            <a:ext cx="840346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Frontend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ontent </a:t>
            </a:r>
            <a:r>
              <a:rPr lang="en-US" sz="2400" dirty="0"/>
              <a:t>delivered to </a:t>
            </a:r>
            <a:r>
              <a:rPr lang="en-US" sz="2400" dirty="0" smtClean="0"/>
              <a:t>client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HTML, JavaScript, CSS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Ajax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iddle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PHP</a:t>
            </a:r>
            <a:r>
              <a:rPr lang="en-US" sz="2400" dirty="0"/>
              <a:t>, Python, </a:t>
            </a:r>
            <a:r>
              <a:rPr lang="en-US" sz="2400" dirty="0" err="1"/>
              <a:t>RoR</a:t>
            </a:r>
            <a:r>
              <a:rPr lang="en-US" sz="2400" dirty="0"/>
              <a:t>, Node, </a:t>
            </a:r>
            <a:r>
              <a:rPr lang="en-US" sz="2400" dirty="0" smtClean="0"/>
              <a:t>ASP.NET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ages </a:t>
            </a:r>
            <a:r>
              <a:rPr lang="en-US" sz="2400" dirty="0"/>
              <a:t>are dynamically </a:t>
            </a:r>
            <a:r>
              <a:rPr lang="en-US" sz="2400" dirty="0" smtClean="0"/>
              <a:t>generated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Requests </a:t>
            </a:r>
            <a:r>
              <a:rPr lang="en-US" sz="2400" dirty="0"/>
              <a:t>parameters are parsed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Database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MySQL</a:t>
            </a:r>
            <a:r>
              <a:rPr lang="en-US" sz="2400" dirty="0"/>
              <a:t>, MSSQL, </a:t>
            </a:r>
            <a:r>
              <a:rPr lang="en-US" sz="2400" dirty="0" err="1" smtClean="0"/>
              <a:t>PostgreSQL</a:t>
            </a:r>
            <a:r>
              <a:rPr lang="en-US" sz="2400" dirty="0" smtClean="0"/>
              <a:t>, </a:t>
            </a:r>
            <a:r>
              <a:rPr lang="en-US" sz="2400" dirty="0" err="1" smtClean="0"/>
              <a:t>Sqlite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irect </a:t>
            </a:r>
            <a:r>
              <a:rPr lang="en-US" sz="2400" dirty="0"/>
              <a:t>queries or through ORM</a:t>
            </a:r>
          </a:p>
        </p:txBody>
      </p:sp>
    </p:spTree>
    <p:extLst>
      <p:ext uri="{BB962C8B-B14F-4D97-AF65-F5344CB8AC3E}">
        <p14:creationId xmlns:p14="http://schemas.microsoft.com/office/powerpoint/2010/main" val="393142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91" y="1121041"/>
            <a:ext cx="5827958" cy="44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52937"/>
            <a:ext cx="8229600" cy="12016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01" y="1689100"/>
            <a:ext cx="36703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89100"/>
            <a:ext cx="4257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ession management (usually)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Storage (sometimes)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ent </a:t>
            </a:r>
            <a:r>
              <a:rPr lang="en-US" sz="2400" dirty="0"/>
              <a:t>with every request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ssentially </a:t>
            </a:r>
            <a:r>
              <a:rPr lang="en-US" sz="2400" dirty="0"/>
              <a:t>an ID </a:t>
            </a:r>
            <a:r>
              <a:rPr lang="en-US" sz="2400" dirty="0" smtClean="0"/>
              <a:t>badge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Show in Burp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Demo session </a:t>
            </a:r>
            <a:r>
              <a:rPr lang="en-US" sz="2400" dirty="0" err="1"/>
              <a:t>sidejacking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607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237" y="0"/>
            <a:ext cx="509676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728" y="296603"/>
            <a:ext cx="3764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</a:t>
            </a:r>
            <a:r>
              <a:rPr lang="en-US" dirty="0" smtClean="0"/>
              <a:t>ay </a:t>
            </a:r>
            <a:r>
              <a:rPr lang="en-US" dirty="0"/>
              <a:t>more happening </a:t>
            </a:r>
            <a:r>
              <a:rPr lang="en-US" dirty="0" err="1"/>
              <a:t>clientside</a:t>
            </a:r>
            <a:r>
              <a:rPr lang="en-US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</a:t>
            </a:r>
            <a:r>
              <a:rPr lang="en-US" dirty="0" smtClean="0"/>
              <a:t>ots </a:t>
            </a:r>
            <a:r>
              <a:rPr lang="en-US" dirty="0"/>
              <a:t>of </a:t>
            </a:r>
            <a:r>
              <a:rPr lang="en-US" dirty="0" smtClean="0"/>
              <a:t>Ajax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L</a:t>
            </a:r>
            <a:r>
              <a:rPr lang="en-US" dirty="0" smtClean="0"/>
              <a:t>ots </a:t>
            </a:r>
            <a:r>
              <a:rPr lang="en-US" dirty="0"/>
              <a:t>of moving parts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nterfacing </a:t>
            </a:r>
            <a:r>
              <a:rPr lang="en-US" dirty="0"/>
              <a:t>with host system more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ncrease </a:t>
            </a:r>
            <a:r>
              <a:rPr lang="en-US" dirty="0"/>
              <a:t>reliance on 3rd party code</a:t>
            </a:r>
          </a:p>
        </p:txBody>
      </p:sp>
    </p:spTree>
    <p:extLst>
      <p:ext uri="{BB962C8B-B14F-4D97-AF65-F5344CB8AC3E}">
        <p14:creationId xmlns:p14="http://schemas.microsoft.com/office/powerpoint/2010/main" val="343849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Frameworks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54" y="1668610"/>
            <a:ext cx="5977181" cy="4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075" y="1417638"/>
            <a:ext cx="5190391" cy="45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&amp; OSI</a:t>
            </a:r>
            <a:endParaRPr lang="en-US" dirty="0"/>
          </a:p>
        </p:txBody>
      </p:sp>
      <p:pic>
        <p:nvPicPr>
          <p:cNvPr id="4" name="Picture 3" descr="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55243"/>
            <a:ext cx="8318241" cy="55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4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Andrew McKenna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@_</a:t>
            </a:r>
            <a:r>
              <a:rPr lang="en-US" dirty="0" err="1" smtClean="0"/>
              <a:t>amckenna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76746"/>
            <a:ext cx="3496771" cy="58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36190"/>
            <a:ext cx="2255735" cy="1274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712133"/>
            <a:ext cx="1565941" cy="1174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718" y="1933114"/>
            <a:ext cx="1762869" cy="1484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058" y="1417639"/>
            <a:ext cx="2546254" cy="33950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714" y="4894657"/>
            <a:ext cx="4773901" cy="15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8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0"/>
            <a:ext cx="8045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3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22109"/>
          </a:xfrm>
        </p:spPr>
        <p:txBody>
          <a:bodyPr/>
          <a:lstStyle/>
          <a:p>
            <a:r>
              <a:rPr lang="en-US" dirty="0" smtClean="0"/>
              <a:t>In the most basic form..</a:t>
            </a:r>
            <a:endParaRPr lang="en-US" dirty="0"/>
          </a:p>
        </p:txBody>
      </p:sp>
      <p:pic>
        <p:nvPicPr>
          <p:cNvPr id="5" name="Picture 4" descr="68573-router-diagra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189025"/>
            <a:ext cx="6362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8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74" y="1657936"/>
            <a:ext cx="5450356" cy="41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26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93996"/>
            <a:ext cx="6096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1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89890" y="2520306"/>
            <a:ext cx="8229600" cy="1143000"/>
          </a:xfrm>
        </p:spPr>
        <p:txBody>
          <a:bodyPr/>
          <a:lstStyle/>
          <a:p>
            <a:r>
              <a:rPr lang="en-US" dirty="0" smtClean="0"/>
              <a:t>DHCP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895" y="0"/>
            <a:ext cx="4231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6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4" name="Picture 3" descr="http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204105"/>
            <a:ext cx="6819900" cy="4917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5087" y="6129867"/>
            <a:ext cx="142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 in Burp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8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Overview of SSL/TLS</a:t>
            </a:r>
            <a:endParaRPr lang="en-US" dirty="0"/>
          </a:p>
        </p:txBody>
      </p:sp>
      <p:pic>
        <p:nvPicPr>
          <p:cNvPr id="5" name="Picture 4" descr="Screen Shot 2014-03-31 at 11.1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6" y="1264784"/>
            <a:ext cx="854022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47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05142" y="1312098"/>
            <a:ext cx="178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Important Fields:</a:t>
            </a:r>
            <a:endParaRPr lang="en-US" dirty="0"/>
          </a:p>
        </p:txBody>
      </p:sp>
      <p:pic>
        <p:nvPicPr>
          <p:cNvPr id="11" name="Picture 10" descr="Screen Shot 2014-03-31 at 11.09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980"/>
            <a:ext cx="4632570" cy="4762455"/>
          </a:xfrm>
          <a:prstGeom prst="rect">
            <a:avLst/>
          </a:prstGeom>
        </p:spPr>
      </p:pic>
      <p:pic>
        <p:nvPicPr>
          <p:cNvPr id="12" name="Picture 11" descr="Screen Shot 2014-03-31 at 11.10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12" y="944675"/>
            <a:ext cx="4328116" cy="564030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277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Certificates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92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Authorities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902" y="2363406"/>
            <a:ext cx="3950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Browsers accept certificates from a large number of CAs </a:t>
            </a:r>
            <a:endParaRPr lang="en-US" dirty="0" smtClean="0">
              <a:effectLst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Top level CAs ≈ 60 </a:t>
            </a:r>
            <a:endParaRPr lang="en-US" dirty="0" smtClean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Intermediate </a:t>
            </a:r>
            <a:r>
              <a:rPr lang="en-US" dirty="0"/>
              <a:t>CAs ≈ 1200 </a:t>
            </a:r>
            <a:endParaRPr lang="en-US" dirty="0" smtClean="0">
              <a:effectLst/>
            </a:endParaRPr>
          </a:p>
          <a:p>
            <a:pPr marL="1200150" lvl="2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 descr="Screen Shot 2014-03-31 at 11.1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411" y="2045936"/>
            <a:ext cx="5098842" cy="3850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760" y="1316923"/>
            <a:ext cx="265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2420" y="5781816"/>
            <a:ext cx="265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939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458989" y="3016178"/>
            <a:ext cx="4228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 one knows everything. Myself included.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02668" y="3710392"/>
            <a:ext cx="2602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be working full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2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739900"/>
            <a:ext cx="5080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9" y="63800"/>
            <a:ext cx="6350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5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</a:t>
            </a:r>
            <a:r>
              <a:rPr lang="en-US" dirty="0" smtClean="0"/>
              <a:t>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Purpose is to both instruct and share knowledge</a:t>
            </a:r>
          </a:p>
          <a:p>
            <a:r>
              <a:rPr lang="en-US" dirty="0" smtClean="0"/>
              <a:t>We will be hacking for </a:t>
            </a:r>
            <a:r>
              <a:rPr lang="en-US" dirty="0" err="1" smtClean="0"/>
              <a:t>reals</a:t>
            </a:r>
            <a:endParaRPr lang="en-US" dirty="0"/>
          </a:p>
          <a:p>
            <a:r>
              <a:rPr lang="en-US" dirty="0" smtClean="0"/>
              <a:t>Recent college grad, </a:t>
            </a:r>
            <a:r>
              <a:rPr lang="en-US" dirty="0"/>
              <a:t>I remember how it is</a:t>
            </a:r>
          </a:p>
          <a:p>
            <a:r>
              <a:rPr lang="en-US" dirty="0" smtClean="0"/>
              <a:t>If </a:t>
            </a:r>
            <a:r>
              <a:rPr lang="en-US" dirty="0"/>
              <a:t>you have </a:t>
            </a:r>
            <a:r>
              <a:rPr lang="en-US" dirty="0" smtClean="0"/>
              <a:t>a large influx of </a:t>
            </a:r>
            <a:r>
              <a:rPr lang="en-US" dirty="0"/>
              <a:t>projects or </a:t>
            </a:r>
            <a:r>
              <a:rPr lang="en-US" dirty="0" smtClean="0"/>
              <a:t>exams happening all at once, please </a:t>
            </a:r>
            <a:r>
              <a:rPr lang="en-US" dirty="0"/>
              <a:t>let me know</a:t>
            </a:r>
          </a:p>
          <a:p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late day passes good for 2 days each</a:t>
            </a:r>
          </a:p>
          <a:p>
            <a:r>
              <a:rPr lang="en-US" dirty="0"/>
              <a:t>L</a:t>
            </a:r>
            <a:r>
              <a:rPr lang="en-US" dirty="0" smtClean="0"/>
              <a:t>ate </a:t>
            </a:r>
            <a:r>
              <a:rPr lang="en-US" dirty="0"/>
              <a:t>penalty: 10% daily, stops at </a:t>
            </a:r>
            <a:r>
              <a:rPr lang="en-US" dirty="0" smtClean="0"/>
              <a:t>30% reduction</a:t>
            </a:r>
          </a:p>
          <a:p>
            <a:r>
              <a:rPr lang="en-US" dirty="0" smtClean="0"/>
              <a:t>Grading</a:t>
            </a:r>
            <a:endParaRPr lang="en-US" dirty="0"/>
          </a:p>
          <a:p>
            <a:pPr lvl="1"/>
            <a:r>
              <a:rPr lang="en-US" dirty="0" smtClean="0"/>
              <a:t>midterm</a:t>
            </a:r>
            <a:r>
              <a:rPr lang="en-US" dirty="0"/>
              <a:t>: 20%</a:t>
            </a:r>
          </a:p>
          <a:p>
            <a:pPr lvl="1"/>
            <a:r>
              <a:rPr lang="en-US" dirty="0" smtClean="0"/>
              <a:t>final</a:t>
            </a:r>
            <a:r>
              <a:rPr lang="en-US" dirty="0"/>
              <a:t>: 30</a:t>
            </a:r>
            <a:r>
              <a:rPr lang="en-US" dirty="0" smtClean="0"/>
              <a:t>%</a:t>
            </a:r>
          </a:p>
          <a:p>
            <a:pPr lvl="1"/>
            <a:r>
              <a:rPr lang="en-US" dirty="0" err="1" smtClean="0"/>
              <a:t>hw</a:t>
            </a:r>
            <a:r>
              <a:rPr lang="en-US" dirty="0"/>
              <a:t>: 45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participation</a:t>
            </a:r>
            <a:r>
              <a:rPr lang="en-US" dirty="0"/>
              <a:t>: 5%</a:t>
            </a:r>
          </a:p>
          <a:p>
            <a:r>
              <a:rPr lang="en-US" dirty="0" smtClean="0"/>
              <a:t>Criticism is welcome!</a:t>
            </a:r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sk </a:t>
            </a:r>
            <a:r>
              <a:rPr lang="en-US" dirty="0"/>
              <a:t>me about unrelated security </a:t>
            </a:r>
            <a:r>
              <a:rPr lang="en-US" dirty="0" smtClean="0"/>
              <a:t>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8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will use </a:t>
            </a:r>
            <a:r>
              <a:rPr lang="en-US" dirty="0" err="1"/>
              <a:t>github</a:t>
            </a:r>
            <a:r>
              <a:rPr lang="en-US" dirty="0"/>
              <a:t> for class </a:t>
            </a:r>
            <a:r>
              <a:rPr lang="en-US" dirty="0" smtClean="0"/>
              <a:t>materials</a:t>
            </a:r>
          </a:p>
          <a:p>
            <a:r>
              <a:rPr lang="en-US" dirty="0" smtClean="0"/>
              <a:t>File </a:t>
            </a:r>
            <a:r>
              <a:rPr lang="en-US" dirty="0"/>
              <a:t>issues, enhancements, </a:t>
            </a:r>
            <a:r>
              <a:rPr lang="en-US" dirty="0" smtClean="0"/>
              <a:t>questions</a:t>
            </a:r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/>
              <a:t>github</a:t>
            </a:r>
            <a:r>
              <a:rPr lang="en-US" dirty="0"/>
              <a:t> to build and display your work</a:t>
            </a:r>
          </a:p>
          <a:p>
            <a:r>
              <a:rPr lang="en-US" dirty="0" smtClean="0"/>
              <a:t>We </a:t>
            </a:r>
            <a:r>
              <a:rPr lang="en-US" dirty="0"/>
              <a:t>may use it to turn in work (or catalyst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9894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Web Application Security Fits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2346" y="2083819"/>
            <a:ext cx="2600892" cy="1848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Malware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33238" y="2083819"/>
            <a:ext cx="2600892" cy="1848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&amp; </a:t>
            </a:r>
          </a:p>
          <a:p>
            <a:pPr algn="ctr"/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34130" y="2083819"/>
            <a:ext cx="2600892" cy="1848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Security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2346" y="3931885"/>
            <a:ext cx="2600892" cy="1848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Security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3238" y="3931885"/>
            <a:ext cx="2600892" cy="1848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Policy &amp; Compliance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34130" y="3931885"/>
            <a:ext cx="2600892" cy="1848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Exploit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3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Sources of Security News &amp;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Honestly: twitter</a:t>
            </a:r>
          </a:p>
          <a:p>
            <a:r>
              <a:rPr lang="en-US" dirty="0" smtClean="0">
                <a:hlinkClick r:id="rId2"/>
              </a:rPr>
              <a:t>https://reddit.com/netsec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https://news.ycombinator.com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http://www.securitytube.net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5"/>
              </a:rPr>
              <a:t>http://opensecuritytraining.info/</a:t>
            </a:r>
            <a:r>
              <a:rPr lang="en-US" dirty="0" smtClean="0">
                <a:hlinkClick r:id="rId5"/>
              </a:rPr>
              <a:t>Training.html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6"/>
              </a:rPr>
              <a:t>https://www.youtube.com/user/DEFCONConference/</a:t>
            </a:r>
            <a:r>
              <a:rPr lang="en-US" dirty="0" smtClean="0">
                <a:hlinkClick r:id="rId6"/>
              </a:rPr>
              <a:t>videos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7"/>
              </a:rPr>
              <a:t>https://recon.cx/2014/</a:t>
            </a:r>
            <a:r>
              <a:rPr lang="en-US" dirty="0" smtClean="0">
                <a:hlinkClick r:id="rId7"/>
              </a:rPr>
              <a:t>archive.html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8"/>
              </a:rPr>
              <a:t>https://www.alchemistowl.org/pocorgtfo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http://magazine.hitb.org/hitb-</a:t>
            </a:r>
            <a:r>
              <a:rPr lang="en-US" dirty="0" smtClean="0">
                <a:hlinkClick r:id="rId9"/>
              </a:rPr>
              <a:t>magazine.html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647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Bounties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https://bugcrowd.com/list-of-bug-bounty-</a:t>
            </a:r>
            <a:r>
              <a:rPr lang="en-US" dirty="0" smtClean="0">
                <a:hlinkClick r:id="rId2"/>
              </a:rPr>
              <a:t>programs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Bonus points for successful bug</a:t>
            </a:r>
          </a:p>
          <a:p>
            <a:r>
              <a:rPr lang="en-US" dirty="0" smtClean="0"/>
              <a:t>10% of your 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471</Words>
  <Application>Microsoft Macintosh PowerPoint</Application>
  <PresentationFormat>On-screen Show (4:3)</PresentationFormat>
  <Paragraphs>107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      _____   ____________     __ __ _________        /  _/ | / / ____/ __ \   / // /&lt;  / ____/      / //  |/ / /_  / / / /  / // /_/ /___ \      _/ // /|  / __/ / /_/ /  /__  __/ /___/ /   /___/_/ |_/_/    \____/     /_/ /_/_____/ </vt:lpstr>
      <vt:lpstr>Andrew McKenna</vt:lpstr>
      <vt:lpstr>PowerPoint Presentation</vt:lpstr>
      <vt:lpstr>PowerPoint Presentation</vt:lpstr>
      <vt:lpstr>The Class</vt:lpstr>
      <vt:lpstr>Github</vt:lpstr>
      <vt:lpstr>Where Web Application Security Fits</vt:lpstr>
      <vt:lpstr>Sources of Security News &amp; Learning</vt:lpstr>
      <vt:lpstr>Bug Bounties</vt:lpstr>
      <vt:lpstr>Responsible Disclosure</vt:lpstr>
      <vt:lpstr>Tips &amp; Tricks</vt:lpstr>
      <vt:lpstr>Books</vt:lpstr>
      <vt:lpstr>Anatomy of a Web Application</vt:lpstr>
      <vt:lpstr>PowerPoint Presentation</vt:lpstr>
      <vt:lpstr>Cookies</vt:lpstr>
      <vt:lpstr>PowerPoint Presentation</vt:lpstr>
      <vt:lpstr>MVC Frameworks</vt:lpstr>
      <vt:lpstr>The Internet</vt:lpstr>
      <vt:lpstr>TCP/IP &amp; OSI</vt:lpstr>
      <vt:lpstr>PowerPoint Presentation</vt:lpstr>
      <vt:lpstr>Routing</vt:lpstr>
      <vt:lpstr>PowerPoint Presentation</vt:lpstr>
      <vt:lpstr>DNS</vt:lpstr>
      <vt:lpstr>DNS</vt:lpstr>
      <vt:lpstr>DHCP</vt:lpstr>
      <vt:lpstr>HTTP</vt:lpstr>
      <vt:lpstr>Brief Overview of SSL/TLS</vt:lpstr>
      <vt:lpstr>PowerPoint Presentation</vt:lpstr>
      <vt:lpstr>Certificate Authorities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415</dc:title>
  <dc:creator>asdf</dc:creator>
  <cp:lastModifiedBy>asdf</cp:lastModifiedBy>
  <cp:revision>20</cp:revision>
  <dcterms:created xsi:type="dcterms:W3CDTF">2014-04-01T04:03:23Z</dcterms:created>
  <dcterms:modified xsi:type="dcterms:W3CDTF">2014-04-01T15:31:55Z</dcterms:modified>
</cp:coreProperties>
</file>